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
  </p:notesMasterIdLst>
  <p:sldIdLst>
    <p:sldId id="256" r:id="rId2"/>
    <p:sldId id="260" r:id="rId3"/>
    <p:sldId id="258" r:id="rId4"/>
    <p:sldId id="257" r:id="rId5"/>
    <p:sldId id="261" r:id="rId6"/>
    <p:sldId id="259"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64827" autoAdjust="0"/>
  </p:normalViewPr>
  <p:slideViewPr>
    <p:cSldViewPr snapToGrid="0">
      <p:cViewPr varScale="1">
        <p:scale>
          <a:sx n="41" d="100"/>
          <a:sy n="41" d="100"/>
        </p:scale>
        <p:origin x="1560"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AB9BEE-A65E-4C17-A02B-7EFE5EB8E783}" type="datetimeFigureOut">
              <a:rPr lang="en-US" smtClean="0"/>
              <a:t>10/31/2019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DE52C6-E62F-4DE3-A621-C18150E20486}" type="slidenum">
              <a:rPr lang="en-US" smtClean="0"/>
              <a:t>‹#›</a:t>
            </a:fld>
            <a:endParaRPr lang="en-US"/>
          </a:p>
        </p:txBody>
      </p:sp>
    </p:spTree>
    <p:extLst>
      <p:ext uri="{BB962C8B-B14F-4D97-AF65-F5344CB8AC3E}">
        <p14:creationId xmlns:p14="http://schemas.microsoft.com/office/powerpoint/2010/main" val="2065590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smtClean="0"/>
              <a:t>The</a:t>
            </a:r>
            <a:r>
              <a:rPr lang="en-US" baseline="0" dirty="0" smtClean="0"/>
              <a:t> Chapter 10 of NAFTA does not cover provincial and state government entities unlike GPA. </a:t>
            </a:r>
          </a:p>
          <a:p>
            <a:pPr marL="171450" indent="-171450">
              <a:buFont typeface="Wingdings" panose="05000000000000000000" pitchFamily="2" charset="2"/>
              <a:buChar char="ü"/>
            </a:pPr>
            <a:r>
              <a:rPr lang="en-US" baseline="0" dirty="0" smtClean="0"/>
              <a:t>Surprisingly, when federal government hands money to the states to be used in ways that are spelled out in details like buying Americans provisions, then it becomes an issue. </a:t>
            </a:r>
          </a:p>
          <a:p>
            <a:pPr marL="171450" indent="-171450">
              <a:buFont typeface="Wingdings" panose="05000000000000000000" pitchFamily="2" charset="2"/>
              <a:buChar char="ü"/>
            </a:pPr>
            <a:r>
              <a:rPr lang="en-US" dirty="0" smtClean="0"/>
              <a:t>In a state-to-state arbitration proceeding under NAFTA, impartial arbitrators would very likely conclude that it is federal procurement and that NAFTA obligations apply</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10"/>
          </p:nvPr>
        </p:nvSpPr>
        <p:spPr/>
        <p:txBody>
          <a:bodyPr/>
          <a:lstStyle/>
          <a:p>
            <a:fld id="{EDDE52C6-E62F-4DE3-A621-C18150E20486}" type="slidenum">
              <a:rPr lang="en-US" smtClean="0"/>
              <a:t>2</a:t>
            </a:fld>
            <a:endParaRPr lang="en-US"/>
          </a:p>
        </p:txBody>
      </p:sp>
    </p:spTree>
    <p:extLst>
      <p:ext uri="{BB962C8B-B14F-4D97-AF65-F5344CB8AC3E}">
        <p14:creationId xmlns:p14="http://schemas.microsoft.com/office/powerpoint/2010/main" val="2682737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smtClean="0"/>
              <a:t>By invoking the public interest exception, the united states take</a:t>
            </a:r>
            <a:r>
              <a:rPr lang="en-US" baseline="0" dirty="0" smtClean="0"/>
              <a:t> the chance to ensure it does not violate its international obligations. </a:t>
            </a:r>
          </a:p>
          <a:p>
            <a:pPr marL="171450" indent="-171450">
              <a:buFont typeface="Wingdings" panose="05000000000000000000" pitchFamily="2" charset="2"/>
              <a:buChar char="ü"/>
            </a:pPr>
            <a:r>
              <a:rPr lang="en-US" dirty="0" smtClean="0"/>
              <a:t>Foreign countries will not wait for determinations by agency heads. They will conclude that the United States intends to ignore its obligations. In turn, they will map out their own echo and retaliation strategies. </a:t>
            </a:r>
            <a:endParaRPr lang="en-US" baseline="0" dirty="0" smtClean="0"/>
          </a:p>
          <a:p>
            <a:pPr marL="171450" indent="-171450">
              <a:buFont typeface="Wingdings" panose="05000000000000000000" pitchFamily="2" charset="2"/>
              <a:buChar char="ü"/>
            </a:pPr>
            <a:r>
              <a:rPr lang="en-US" dirty="0" smtClean="0"/>
              <a:t>The Senate version is almost identical but adds “relevant manufactured goods” to iron and steel. </a:t>
            </a:r>
            <a:endParaRPr lang="en-US" dirty="0"/>
          </a:p>
        </p:txBody>
      </p:sp>
      <p:sp>
        <p:nvSpPr>
          <p:cNvPr id="4" name="Slide Number Placeholder 3"/>
          <p:cNvSpPr>
            <a:spLocks noGrp="1"/>
          </p:cNvSpPr>
          <p:nvPr>
            <p:ph type="sldNum" sz="quarter" idx="10"/>
          </p:nvPr>
        </p:nvSpPr>
        <p:spPr/>
        <p:txBody>
          <a:bodyPr/>
          <a:lstStyle/>
          <a:p>
            <a:fld id="{EDDE52C6-E62F-4DE3-A621-C18150E20486}" type="slidenum">
              <a:rPr lang="en-US" smtClean="0"/>
              <a:t>3</a:t>
            </a:fld>
            <a:endParaRPr lang="en-US"/>
          </a:p>
        </p:txBody>
      </p:sp>
    </p:spTree>
    <p:extLst>
      <p:ext uri="{BB962C8B-B14F-4D97-AF65-F5344CB8AC3E}">
        <p14:creationId xmlns:p14="http://schemas.microsoft.com/office/powerpoint/2010/main" val="362172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10/31/2019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10/31/2019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10/31/2019</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10/31/2019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762000"/>
            <a:ext cx="7766936" cy="4572000"/>
          </a:xfrm>
        </p:spPr>
        <p:txBody>
          <a:bodyPr/>
          <a:lstStyle/>
          <a:p>
            <a:pPr algn="ctr"/>
            <a:r>
              <a:rPr lang="en-US" dirty="0" smtClean="0"/>
              <a:t>Readings presentation </a:t>
            </a:r>
            <a:br>
              <a:rPr lang="en-US" dirty="0" smtClean="0"/>
            </a:br>
            <a:r>
              <a:rPr lang="en-US" dirty="0" smtClean="0"/>
              <a:t>student’s Name</a:t>
            </a:r>
            <a:br>
              <a:rPr lang="en-US" dirty="0" smtClean="0"/>
            </a:br>
            <a:r>
              <a:rPr lang="en-US" dirty="0" smtClean="0"/>
              <a:t>University </a:t>
            </a:r>
            <a:br>
              <a:rPr lang="en-US" dirty="0" smtClean="0"/>
            </a:br>
            <a:endParaRPr lang="en-US" dirty="0"/>
          </a:p>
        </p:txBody>
      </p:sp>
    </p:spTree>
    <p:extLst>
      <p:ext uri="{BB962C8B-B14F-4D97-AF65-F5344CB8AC3E}">
        <p14:creationId xmlns:p14="http://schemas.microsoft.com/office/powerpoint/2010/main" val="25433018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6832" y="269630"/>
            <a:ext cx="9167446" cy="656493"/>
          </a:xfrm>
        </p:spPr>
        <p:txBody>
          <a:bodyPr/>
          <a:lstStyle/>
          <a:p>
            <a:r>
              <a:rPr lang="en-US" sz="3600" dirty="0"/>
              <a:t>The North American Free Trade Agreement</a:t>
            </a:r>
          </a:p>
        </p:txBody>
      </p:sp>
      <p:sp>
        <p:nvSpPr>
          <p:cNvPr id="3" name="Subtitle 2"/>
          <p:cNvSpPr>
            <a:spLocks noGrp="1"/>
          </p:cNvSpPr>
          <p:nvPr>
            <p:ph type="subTitle" idx="1"/>
          </p:nvPr>
        </p:nvSpPr>
        <p:spPr>
          <a:xfrm>
            <a:off x="914400" y="1559169"/>
            <a:ext cx="8359603" cy="3689235"/>
          </a:xfrm>
        </p:spPr>
        <p:txBody>
          <a:bodyPr>
            <a:noAutofit/>
          </a:bodyPr>
          <a:lstStyle/>
          <a:p>
            <a:pPr marL="342900" indent="-342900" algn="l">
              <a:buFont typeface="Wingdings" panose="05000000000000000000" pitchFamily="2" charset="2"/>
              <a:buChar char="v"/>
            </a:pPr>
            <a:r>
              <a:rPr lang="en-US" sz="2400" dirty="0" smtClean="0"/>
              <a:t>Early 1994, North America Free Trade Agreement (NAFTA) entered into force with Canada, U.S.A and Mexico. </a:t>
            </a:r>
          </a:p>
          <a:p>
            <a:pPr marL="342900" indent="-342900" algn="l">
              <a:buFont typeface="Wingdings" panose="05000000000000000000" pitchFamily="2" charset="2"/>
              <a:buChar char="v"/>
            </a:pPr>
            <a:r>
              <a:rPr lang="en-US" sz="2400" dirty="0" smtClean="0"/>
              <a:t>The commitments of US in NAFTA shared to a larger extent of federal procurement than the GPA. </a:t>
            </a:r>
          </a:p>
          <a:p>
            <a:pPr marL="342900" indent="-342900" algn="l">
              <a:buFont typeface="Wingdings" panose="05000000000000000000" pitchFamily="2" charset="2"/>
              <a:buChar char="v"/>
            </a:pPr>
            <a:r>
              <a:rPr lang="en-US" sz="2400" dirty="0" smtClean="0"/>
              <a:t>From the perspective of many, if federal funds are given to state and local governments for various infrastructural projects, then, that would not violate NAFTA’s procurement obligations. </a:t>
            </a:r>
          </a:p>
        </p:txBody>
      </p:sp>
    </p:spTree>
    <p:extLst>
      <p:ext uri="{BB962C8B-B14F-4D97-AF65-F5344CB8AC3E}">
        <p14:creationId xmlns:p14="http://schemas.microsoft.com/office/powerpoint/2010/main" val="3872221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56492"/>
          </a:xfrm>
        </p:spPr>
        <p:txBody>
          <a:bodyPr/>
          <a:lstStyle/>
          <a:p>
            <a:pPr algn="ctr"/>
            <a:r>
              <a:rPr lang="en-US" dirty="0"/>
              <a:t>Waiver Clauses</a:t>
            </a:r>
          </a:p>
        </p:txBody>
      </p:sp>
      <p:sp>
        <p:nvSpPr>
          <p:cNvPr id="3" name="Content Placeholder 2"/>
          <p:cNvSpPr>
            <a:spLocks noGrp="1"/>
          </p:cNvSpPr>
          <p:nvPr>
            <p:ph idx="1"/>
          </p:nvPr>
        </p:nvSpPr>
        <p:spPr>
          <a:xfrm>
            <a:off x="1043354" y="1383323"/>
            <a:ext cx="10081846" cy="3263833"/>
          </a:xfrm>
        </p:spPr>
        <p:txBody>
          <a:bodyPr>
            <a:noAutofit/>
          </a:bodyPr>
          <a:lstStyle/>
          <a:p>
            <a:r>
              <a:rPr lang="en-US" sz="2400" dirty="0" smtClean="0"/>
              <a:t>The </a:t>
            </a:r>
            <a:r>
              <a:rPr lang="en-US" sz="2400" dirty="0"/>
              <a:t>role of the waiver is to shield the United States from violating its own trade obligations once the bill has been signed into law and thus preventing other countries from applying counter strategies.</a:t>
            </a:r>
          </a:p>
          <a:p>
            <a:r>
              <a:rPr lang="en-US" sz="2400" dirty="0" smtClean="0"/>
              <a:t>The </a:t>
            </a:r>
            <a:r>
              <a:rPr lang="en-US" sz="2400" dirty="0"/>
              <a:t>bill violates this G-20 agreement since it is meant to protect the United States industrialization while violating trade obligations between the United States and other countries</a:t>
            </a:r>
          </a:p>
          <a:p>
            <a:r>
              <a:rPr lang="en-US" sz="2400" dirty="0" smtClean="0"/>
              <a:t>The </a:t>
            </a:r>
            <a:r>
              <a:rPr lang="en-US" sz="2400" dirty="0"/>
              <a:t>buy American provisions threatens the United States reputation as well as it could lead to the collapse of the world economy.</a:t>
            </a:r>
          </a:p>
          <a:p>
            <a:endParaRPr lang="en-US" sz="2400" dirty="0"/>
          </a:p>
        </p:txBody>
      </p:sp>
    </p:spTree>
    <p:extLst>
      <p:ext uri="{BB962C8B-B14F-4D97-AF65-F5344CB8AC3E}">
        <p14:creationId xmlns:p14="http://schemas.microsoft.com/office/powerpoint/2010/main" val="14859849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392789" cy="609600"/>
          </a:xfrm>
        </p:spPr>
        <p:txBody>
          <a:bodyPr>
            <a:normAutofit fontScale="90000"/>
          </a:bodyPr>
          <a:lstStyle/>
          <a:p>
            <a:pPr algn="ctr"/>
            <a:r>
              <a:rPr lang="en-US" dirty="0" smtClean="0"/>
              <a:t>Questions Arising From The Readings. </a:t>
            </a:r>
            <a:endParaRPr lang="en-US" dirty="0"/>
          </a:p>
        </p:txBody>
      </p:sp>
      <p:sp>
        <p:nvSpPr>
          <p:cNvPr id="3" name="Content Placeholder 2"/>
          <p:cNvSpPr>
            <a:spLocks noGrp="1"/>
          </p:cNvSpPr>
          <p:nvPr>
            <p:ph idx="1"/>
          </p:nvPr>
        </p:nvSpPr>
        <p:spPr>
          <a:xfrm>
            <a:off x="677333" y="726831"/>
            <a:ext cx="11162975" cy="5990492"/>
          </a:xfrm>
        </p:spPr>
        <p:txBody>
          <a:bodyPr>
            <a:noAutofit/>
          </a:bodyPr>
          <a:lstStyle/>
          <a:p>
            <a:pPr marL="0" indent="0">
              <a:buNone/>
            </a:pPr>
            <a:r>
              <a:rPr lang="en-US" sz="2400" b="1" dirty="0" smtClean="0">
                <a:latin typeface="Times New Roman" panose="02020603050405020304" pitchFamily="18" charset="0"/>
                <a:cs typeface="Times New Roman" panose="02020603050405020304" pitchFamily="18" charset="0"/>
              </a:rPr>
              <a:t>1. Three of the following signatory countries entered into the force with NAFTA except one. Which one?</a:t>
            </a:r>
          </a:p>
          <a:p>
            <a:pPr>
              <a:buFont typeface="+mj-lt"/>
              <a:buAutoNum type="alphaUcPeriod"/>
            </a:pPr>
            <a:r>
              <a:rPr lang="en-US" sz="2400" dirty="0" smtClean="0">
                <a:solidFill>
                  <a:srgbClr val="FF0000"/>
                </a:solidFill>
                <a:latin typeface="Times New Roman" panose="02020603050405020304" pitchFamily="18" charset="0"/>
                <a:cs typeface="Times New Roman" panose="02020603050405020304" pitchFamily="18" charset="0"/>
              </a:rPr>
              <a:t>Germany </a:t>
            </a:r>
          </a:p>
          <a:p>
            <a:pPr>
              <a:buFont typeface="+mj-lt"/>
              <a:buAutoNum type="alphaUcPeriod"/>
            </a:pPr>
            <a:r>
              <a:rPr lang="en-US" sz="2400" dirty="0" smtClean="0">
                <a:latin typeface="Times New Roman" panose="02020603050405020304" pitchFamily="18" charset="0"/>
                <a:cs typeface="Times New Roman" panose="02020603050405020304" pitchFamily="18" charset="0"/>
              </a:rPr>
              <a:t>Mexico</a:t>
            </a:r>
          </a:p>
          <a:p>
            <a:pPr>
              <a:buFont typeface="+mj-lt"/>
              <a:buAutoNum type="alphaUcPeriod"/>
            </a:pPr>
            <a:r>
              <a:rPr lang="en-US" sz="2400" dirty="0" smtClean="0">
                <a:latin typeface="Times New Roman" panose="02020603050405020304" pitchFamily="18" charset="0"/>
                <a:cs typeface="Times New Roman" panose="02020603050405020304" pitchFamily="18" charset="0"/>
              </a:rPr>
              <a:t>USA</a:t>
            </a:r>
          </a:p>
          <a:p>
            <a:pPr>
              <a:buFont typeface="+mj-lt"/>
              <a:buAutoNum type="alphaUcPeriod"/>
            </a:pPr>
            <a:r>
              <a:rPr lang="en-US" sz="2400" dirty="0" smtClean="0">
                <a:latin typeface="Times New Roman" panose="02020603050405020304" pitchFamily="18" charset="0"/>
                <a:cs typeface="Times New Roman" panose="02020603050405020304" pitchFamily="18" charset="0"/>
              </a:rPr>
              <a:t>Canada</a:t>
            </a:r>
          </a:p>
          <a:p>
            <a:pPr marL="0" indent="0">
              <a:buNone/>
            </a:pPr>
            <a:r>
              <a:rPr lang="en-US" sz="2400" b="1" dirty="0" smtClean="0">
                <a:latin typeface="Times New Roman" panose="02020603050405020304" pitchFamily="18" charset="0"/>
                <a:cs typeface="Times New Roman" panose="02020603050405020304" pitchFamily="18" charset="0"/>
              </a:rPr>
              <a:t>2. US </a:t>
            </a:r>
            <a:r>
              <a:rPr lang="en-US" sz="2400" b="1" dirty="0">
                <a:latin typeface="Times New Roman" panose="02020603050405020304" pitchFamily="18" charset="0"/>
                <a:cs typeface="Times New Roman" panose="02020603050405020304" pitchFamily="18" charset="0"/>
              </a:rPr>
              <a:t>commitments </a:t>
            </a:r>
            <a:r>
              <a:rPr lang="en-US" sz="2400" b="1" dirty="0" smtClean="0">
                <a:latin typeface="Times New Roman" panose="02020603050405020304" pitchFamily="18" charset="0"/>
                <a:cs typeface="Times New Roman" panose="02020603050405020304" pitchFamily="18" charset="0"/>
              </a:rPr>
              <a:t>under </a:t>
            </a:r>
            <a:r>
              <a:rPr lang="en-US" sz="2400" b="1" dirty="0">
                <a:latin typeface="Times New Roman" panose="02020603050405020304" pitchFamily="18" charset="0"/>
                <a:cs typeface="Times New Roman" panose="02020603050405020304" pitchFamily="18" charset="0"/>
              </a:rPr>
              <a:t>NAFTA cover a much larger share of federal procurement than </a:t>
            </a:r>
            <a:r>
              <a:rPr lang="en-US" sz="2400" b="1" dirty="0" smtClean="0">
                <a:latin typeface="Times New Roman" panose="02020603050405020304" pitchFamily="18" charset="0"/>
                <a:cs typeface="Times New Roman" panose="02020603050405020304" pitchFamily="18" charset="0"/>
              </a:rPr>
              <a:t>------------?</a:t>
            </a:r>
          </a:p>
          <a:p>
            <a:pPr>
              <a:buFont typeface="+mj-lt"/>
              <a:buAutoNum type="alphaUcPeriod"/>
            </a:pPr>
            <a:r>
              <a:rPr lang="en-US" sz="2400" dirty="0" smtClean="0">
                <a:latin typeface="Times New Roman" panose="02020603050405020304" pitchFamily="18" charset="0"/>
                <a:cs typeface="Times New Roman" panose="02020603050405020304" pitchFamily="18" charset="0"/>
              </a:rPr>
              <a:t>NATO</a:t>
            </a:r>
          </a:p>
          <a:p>
            <a:pPr>
              <a:buFont typeface="+mj-lt"/>
              <a:buAutoNum type="alphaUcPeriod"/>
            </a:pPr>
            <a:r>
              <a:rPr lang="en-US" sz="2400" dirty="0" smtClean="0">
                <a:solidFill>
                  <a:srgbClr val="FF0000"/>
                </a:solidFill>
                <a:latin typeface="Times New Roman" panose="02020603050405020304" pitchFamily="18" charset="0"/>
                <a:cs typeface="Times New Roman" panose="02020603050405020304" pitchFamily="18" charset="0"/>
              </a:rPr>
              <a:t>GPA</a:t>
            </a:r>
          </a:p>
          <a:p>
            <a:pPr>
              <a:buFont typeface="+mj-lt"/>
              <a:buAutoNum type="alphaUcPeriod"/>
            </a:pPr>
            <a:r>
              <a:rPr lang="en-US" sz="2400" dirty="0" smtClean="0">
                <a:latin typeface="Times New Roman" panose="02020603050405020304" pitchFamily="18" charset="0"/>
                <a:cs typeface="Times New Roman" panose="02020603050405020304" pitchFamily="18" charset="0"/>
              </a:rPr>
              <a:t>Versailles treaty </a:t>
            </a:r>
          </a:p>
          <a:p>
            <a:pPr>
              <a:buFont typeface="+mj-lt"/>
              <a:buAutoNum type="alphaUcPeriod"/>
            </a:pPr>
            <a:r>
              <a:rPr lang="en-US" sz="2400" dirty="0" smtClean="0">
                <a:latin typeface="Times New Roman" panose="02020603050405020304" pitchFamily="18" charset="0"/>
                <a:cs typeface="Times New Roman" panose="02020603050405020304" pitchFamily="18" charset="0"/>
              </a:rPr>
              <a:t>NAA</a:t>
            </a: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9539468"/>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03385"/>
          </a:xfrm>
        </p:spPr>
        <p:txBody>
          <a:bodyPr/>
          <a:lstStyle/>
          <a:p>
            <a:pPr algn="ctr"/>
            <a:r>
              <a:rPr lang="en-US" dirty="0" smtClean="0"/>
              <a:t>Question </a:t>
            </a:r>
            <a:r>
              <a:rPr lang="en-US" dirty="0" err="1" smtClean="0"/>
              <a:t>Con’t</a:t>
            </a:r>
            <a:endParaRPr lang="en-US" dirty="0"/>
          </a:p>
        </p:txBody>
      </p:sp>
      <p:sp>
        <p:nvSpPr>
          <p:cNvPr id="3" name="Content Placeholder 2"/>
          <p:cNvSpPr>
            <a:spLocks noGrp="1"/>
          </p:cNvSpPr>
          <p:nvPr>
            <p:ph idx="1"/>
          </p:nvPr>
        </p:nvSpPr>
        <p:spPr/>
        <p:txBody>
          <a:bodyPr/>
          <a:lstStyle/>
          <a:p>
            <a:pPr marL="0" indent="0">
              <a:buNone/>
            </a:pPr>
            <a:r>
              <a:rPr lang="en-US" b="1" dirty="0" smtClean="0"/>
              <a:t>3. What </a:t>
            </a:r>
            <a:r>
              <a:rPr lang="en-US" b="1" dirty="0"/>
              <a:t>does Subsection (b) of Section 1110 in the House version of the bill </a:t>
            </a:r>
            <a:r>
              <a:rPr lang="en-US" b="1" dirty="0" smtClean="0"/>
              <a:t>states the following except? </a:t>
            </a:r>
          </a:p>
          <a:p>
            <a:pPr>
              <a:buFont typeface="+mj-lt"/>
              <a:buAutoNum type="alphaUcPeriod"/>
            </a:pPr>
            <a:r>
              <a:rPr lang="en-US" dirty="0" smtClean="0">
                <a:latin typeface="Times New Roman" panose="02020603050405020304" pitchFamily="18" charset="0"/>
                <a:cs typeface="Times New Roman" panose="02020603050405020304" pitchFamily="18" charset="0"/>
              </a:rPr>
              <a:t>Exceptions—Subsection </a:t>
            </a:r>
            <a:r>
              <a:rPr lang="en-US" dirty="0">
                <a:latin typeface="Times New Roman" panose="02020603050405020304" pitchFamily="18" charset="0"/>
                <a:cs typeface="Times New Roman" panose="02020603050405020304" pitchFamily="18" charset="0"/>
              </a:rPr>
              <a:t>(a) shall not apply in any case in which the head of the Federal department or agency involved finds that—(1) applying subsection (a) would be inconsistent with the public </a:t>
            </a:r>
            <a:r>
              <a:rPr lang="en-US" dirty="0" smtClean="0">
                <a:latin typeface="Times New Roman" panose="02020603050405020304" pitchFamily="18" charset="0"/>
                <a:cs typeface="Times New Roman" panose="02020603050405020304" pitchFamily="18" charset="0"/>
              </a:rPr>
              <a:t>interest</a:t>
            </a:r>
          </a:p>
          <a:p>
            <a:pPr>
              <a:buFont typeface="+mj-lt"/>
              <a:buAutoNum type="alphaUcPeriod"/>
            </a:pPr>
            <a:r>
              <a:rPr lang="en-US" dirty="0" smtClean="0">
                <a:latin typeface="Times New Roman" panose="02020603050405020304" pitchFamily="18" charset="0"/>
                <a:cs typeface="Times New Roman" panose="02020603050405020304" pitchFamily="18" charset="0"/>
              </a:rPr>
              <a:t>Iron </a:t>
            </a:r>
            <a:r>
              <a:rPr lang="en-US" dirty="0">
                <a:latin typeface="Times New Roman" panose="02020603050405020304" pitchFamily="18" charset="0"/>
                <a:cs typeface="Times New Roman" panose="02020603050405020304" pitchFamily="18" charset="0"/>
              </a:rPr>
              <a:t>and steel are not produced in the United States in sufficient and reasonably available quantities and of a satisfactory </a:t>
            </a:r>
            <a:r>
              <a:rPr lang="en-US" dirty="0" smtClean="0">
                <a:latin typeface="Times New Roman" panose="02020603050405020304" pitchFamily="18" charset="0"/>
                <a:cs typeface="Times New Roman" panose="02020603050405020304" pitchFamily="18" charset="0"/>
              </a:rPr>
              <a:t>quality </a:t>
            </a:r>
          </a:p>
          <a:p>
            <a:pPr>
              <a:buFont typeface="+mj-lt"/>
              <a:buAutoNum type="alphaUcPeriod"/>
            </a:pPr>
            <a:r>
              <a:rPr lang="en-US" dirty="0" smtClean="0">
                <a:latin typeface="Times New Roman" panose="02020603050405020304" pitchFamily="18" charset="0"/>
                <a:cs typeface="Times New Roman" panose="02020603050405020304" pitchFamily="18" charset="0"/>
              </a:rPr>
              <a:t>Inclusion </a:t>
            </a:r>
            <a:r>
              <a:rPr lang="en-US" dirty="0">
                <a:latin typeface="Times New Roman" panose="02020603050405020304" pitchFamily="18" charset="0"/>
                <a:cs typeface="Times New Roman" panose="02020603050405020304" pitchFamily="18" charset="0"/>
              </a:rPr>
              <a:t>of iron and steel produced in the United States will increase the cost of the overall project by more than 25 percent </a:t>
            </a:r>
            <a:endParaRPr lang="en-US" dirty="0" smtClean="0">
              <a:latin typeface="Times New Roman" panose="02020603050405020304" pitchFamily="18" charset="0"/>
              <a:cs typeface="Times New Roman" panose="02020603050405020304" pitchFamily="18" charset="0"/>
            </a:endParaRPr>
          </a:p>
          <a:p>
            <a:pPr>
              <a:buFont typeface="+mj-lt"/>
              <a:buAutoNum type="alphaUcPeriod"/>
            </a:pPr>
            <a:r>
              <a:rPr lang="en-US" dirty="0">
                <a:solidFill>
                  <a:srgbClr val="FF0000"/>
                </a:solidFill>
                <a:latin typeface="Times New Roman" panose="02020603050405020304" pitchFamily="18" charset="0"/>
                <a:cs typeface="Times New Roman" panose="02020603050405020304" pitchFamily="18" charset="0"/>
              </a:rPr>
              <a:t>By invoking the public interest exception, the United States could avoid a violation of its international obligations. </a:t>
            </a:r>
          </a:p>
          <a:p>
            <a:pPr marL="0" indent="0">
              <a:buNone/>
            </a:pPr>
            <a:endParaRPr lang="en-US" dirty="0"/>
          </a:p>
        </p:txBody>
      </p:sp>
    </p:spTree>
    <p:extLst>
      <p:ext uri="{BB962C8B-B14F-4D97-AF65-F5344CB8AC3E}">
        <p14:creationId xmlns:p14="http://schemas.microsoft.com/office/powerpoint/2010/main" val="1745069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207478"/>
            <a:ext cx="8596668" cy="738554"/>
          </a:xfrm>
        </p:spPr>
        <p:txBody>
          <a:bodyPr>
            <a:normAutofit/>
          </a:bodyPr>
          <a:lstStyle/>
          <a:p>
            <a:pPr algn="ctr"/>
            <a:r>
              <a:rPr lang="en-US" dirty="0" smtClean="0"/>
              <a:t>References</a:t>
            </a:r>
            <a:endParaRPr lang="en-US" dirty="0"/>
          </a:p>
        </p:txBody>
      </p:sp>
      <p:sp>
        <p:nvSpPr>
          <p:cNvPr id="3" name="Content Placeholder 2"/>
          <p:cNvSpPr>
            <a:spLocks noGrp="1"/>
          </p:cNvSpPr>
          <p:nvPr>
            <p:ph idx="1"/>
          </p:nvPr>
        </p:nvSpPr>
        <p:spPr>
          <a:xfrm>
            <a:off x="677334" y="1946032"/>
            <a:ext cx="9100760" cy="2051537"/>
          </a:xfrm>
        </p:spPr>
        <p:txBody>
          <a:bodyPr>
            <a:noAutofit/>
          </a:bodyPr>
          <a:lstStyle/>
          <a:p>
            <a:r>
              <a:rPr lang="en-US" sz="2400" dirty="0" err="1"/>
              <a:t>Hufbauer</a:t>
            </a:r>
            <a:r>
              <a:rPr lang="en-US" sz="2400" dirty="0"/>
              <a:t>, G. C., &amp; Schott, J. J. (2009). Buy American: Bad for Jobs, Worse for Reputation. Policy Brief 09-2. </a:t>
            </a:r>
            <a:r>
              <a:rPr lang="en-US" sz="2400" i="1" dirty="0"/>
              <a:t>Peterson Institute for International Economics, Washington, DC Available at&lt; http://www. </a:t>
            </a:r>
            <a:r>
              <a:rPr lang="en-US" sz="2400" i="1" dirty="0" err="1"/>
              <a:t>iie</a:t>
            </a:r>
            <a:r>
              <a:rPr lang="en-US" sz="2400" i="1" dirty="0"/>
              <a:t>. com/publications/interstitial. cfm</a:t>
            </a:r>
            <a:r>
              <a:rPr lang="en-US" sz="2400" dirty="0"/>
              <a:t>.</a:t>
            </a:r>
          </a:p>
        </p:txBody>
      </p:sp>
    </p:spTree>
    <p:extLst>
      <p:ext uri="{BB962C8B-B14F-4D97-AF65-F5344CB8AC3E}">
        <p14:creationId xmlns:p14="http://schemas.microsoft.com/office/powerpoint/2010/main" val="25256883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77</TotalTime>
  <Words>527</Words>
  <Application>Microsoft Office PowerPoint</Application>
  <PresentationFormat>Widescreen</PresentationFormat>
  <Paragraphs>36</Paragraphs>
  <Slides>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Times New Roman</vt:lpstr>
      <vt:lpstr>Trebuchet MS</vt:lpstr>
      <vt:lpstr>Wingdings</vt:lpstr>
      <vt:lpstr>Wingdings 3</vt:lpstr>
      <vt:lpstr>Facet</vt:lpstr>
      <vt:lpstr>Readings presentation  student’s Name University  </vt:lpstr>
      <vt:lpstr>The North American Free Trade Agreement</vt:lpstr>
      <vt:lpstr>Waiver Clauses</vt:lpstr>
      <vt:lpstr>Questions Arising From The Readings. </vt:lpstr>
      <vt:lpstr>Question Con’t</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Readings student’s Name University</dc:title>
  <dc:creator>Windows User</dc:creator>
  <cp:lastModifiedBy>Windows User</cp:lastModifiedBy>
  <cp:revision>13</cp:revision>
  <dcterms:created xsi:type="dcterms:W3CDTF">2019-10-29T12:18:47Z</dcterms:created>
  <dcterms:modified xsi:type="dcterms:W3CDTF">2019-10-30T23:03:14Z</dcterms:modified>
</cp:coreProperties>
</file>